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</p:sldIdLst>
  <p:sldSz cy="5143500" cx="9144000"/>
  <p:notesSz cx="6858000" cy="9144000"/>
  <p:embeddedFontLst>
    <p:embeddedFont>
      <p:font typeface="Roboto"/>
      <p:regular r:id="rId30"/>
      <p:bold r:id="rId31"/>
      <p:italic r:id="rId32"/>
      <p:boldItalic r:id="rId33"/>
    </p:embeddedFont>
    <p:embeddedFont>
      <p:font typeface="Fira Sans Extra Condensed Medium"/>
      <p:regular r:id="rId34"/>
      <p:bold r:id="rId35"/>
      <p:italic r:id="rId36"/>
      <p:boldItalic r:id="rId37"/>
    </p:embeddedFont>
    <p:embeddedFont>
      <p:font typeface="Roboto Condensed"/>
      <p:regular r:id="rId38"/>
      <p:bold r:id="rId39"/>
      <p:italic r:id="rId40"/>
      <p:boldItalic r:id="rId41"/>
    </p:embeddedFont>
    <p:embeddedFont>
      <p:font typeface="Righteous"/>
      <p:regular r:id="rId42"/>
    </p:embeddedFont>
    <p:embeddedFont>
      <p:font typeface="Squada One"/>
      <p:regular r:id="rId43"/>
    </p:embeddedFont>
    <p:embeddedFont>
      <p:font typeface="Roboto Condensed Light"/>
      <p:regular r:id="rId44"/>
      <p:bold r:id="rId45"/>
      <p:italic r:id="rId46"/>
      <p:boldItalic r:id="rId4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A3513E93-E97E-44F6-A0D9-47E7429261E3}">
  <a:tblStyle styleId="{A3513E93-E97E-44F6-A0D9-47E7429261E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Condensed-italic.fntdata"/><Relationship Id="rId20" Type="http://schemas.openxmlformats.org/officeDocument/2006/relationships/slide" Target="slides/slide15.xml"/><Relationship Id="rId42" Type="http://schemas.openxmlformats.org/officeDocument/2006/relationships/font" Target="fonts/Righteous-regular.fntdata"/><Relationship Id="rId41" Type="http://schemas.openxmlformats.org/officeDocument/2006/relationships/font" Target="fonts/RobotoCondensed-boldItalic.fntdata"/><Relationship Id="rId22" Type="http://schemas.openxmlformats.org/officeDocument/2006/relationships/slide" Target="slides/slide17.xml"/><Relationship Id="rId44" Type="http://schemas.openxmlformats.org/officeDocument/2006/relationships/font" Target="fonts/RobotoCondensedLight-regular.fntdata"/><Relationship Id="rId21" Type="http://schemas.openxmlformats.org/officeDocument/2006/relationships/slide" Target="slides/slide16.xml"/><Relationship Id="rId43" Type="http://schemas.openxmlformats.org/officeDocument/2006/relationships/font" Target="fonts/SquadaOne-regular.fntdata"/><Relationship Id="rId24" Type="http://schemas.openxmlformats.org/officeDocument/2006/relationships/slide" Target="slides/slide19.xml"/><Relationship Id="rId46" Type="http://schemas.openxmlformats.org/officeDocument/2006/relationships/font" Target="fonts/RobotoCondensedLight-italic.fntdata"/><Relationship Id="rId23" Type="http://schemas.openxmlformats.org/officeDocument/2006/relationships/slide" Target="slides/slide18.xml"/><Relationship Id="rId45" Type="http://schemas.openxmlformats.org/officeDocument/2006/relationships/font" Target="fonts/RobotoCondensedLight-bold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47" Type="http://schemas.openxmlformats.org/officeDocument/2006/relationships/font" Target="fonts/RobotoCondensedLight-boldItalic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-bold.fntdata"/><Relationship Id="rId30" Type="http://schemas.openxmlformats.org/officeDocument/2006/relationships/font" Target="fonts/Roboto-regular.fntdata"/><Relationship Id="rId11" Type="http://schemas.openxmlformats.org/officeDocument/2006/relationships/slide" Target="slides/slide6.xml"/><Relationship Id="rId33" Type="http://schemas.openxmlformats.org/officeDocument/2006/relationships/font" Target="fonts/Roboto-boldItalic.fntdata"/><Relationship Id="rId10" Type="http://schemas.openxmlformats.org/officeDocument/2006/relationships/slide" Target="slides/slide5.xml"/><Relationship Id="rId32" Type="http://schemas.openxmlformats.org/officeDocument/2006/relationships/font" Target="fonts/Roboto-italic.fntdata"/><Relationship Id="rId13" Type="http://schemas.openxmlformats.org/officeDocument/2006/relationships/slide" Target="slides/slide8.xml"/><Relationship Id="rId35" Type="http://schemas.openxmlformats.org/officeDocument/2006/relationships/font" Target="fonts/FiraSansExtraCondensedMedium-bold.fntdata"/><Relationship Id="rId12" Type="http://schemas.openxmlformats.org/officeDocument/2006/relationships/slide" Target="slides/slide7.xml"/><Relationship Id="rId34" Type="http://schemas.openxmlformats.org/officeDocument/2006/relationships/font" Target="fonts/FiraSansExtraCondensedMedium-regular.fntdata"/><Relationship Id="rId15" Type="http://schemas.openxmlformats.org/officeDocument/2006/relationships/slide" Target="slides/slide10.xml"/><Relationship Id="rId37" Type="http://schemas.openxmlformats.org/officeDocument/2006/relationships/font" Target="fonts/FiraSansExtraCondensedMedium-boldItalic.fntdata"/><Relationship Id="rId14" Type="http://schemas.openxmlformats.org/officeDocument/2006/relationships/slide" Target="slides/slide9.xml"/><Relationship Id="rId36" Type="http://schemas.openxmlformats.org/officeDocument/2006/relationships/font" Target="fonts/FiraSansExtraCondensedMedium-italic.fntdata"/><Relationship Id="rId17" Type="http://schemas.openxmlformats.org/officeDocument/2006/relationships/slide" Target="slides/slide12.xml"/><Relationship Id="rId39" Type="http://schemas.openxmlformats.org/officeDocument/2006/relationships/font" Target="fonts/RobotoCondensed-bold.fntdata"/><Relationship Id="rId16" Type="http://schemas.openxmlformats.org/officeDocument/2006/relationships/slide" Target="slides/slide11.xml"/><Relationship Id="rId38" Type="http://schemas.openxmlformats.org/officeDocument/2006/relationships/font" Target="fonts/RobotoCondensed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55d2cabac8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55d2cabac8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82150d23b8_1_6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82150d23b8_1_6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82150d23b8_1_6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82150d23b8_1_6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82150d23b8_1_6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82150d23b8_1_6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82150d23b8_1_6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82150d23b8_1_6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82150d23b8_1_6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82150d23b8_1_6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82150d23b8_1_6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82150d23b8_1_6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82150d23b8_1_6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82150d23b8_1_6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82150d23b8_1_6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82150d23b8_1_6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82150d23b8_1_7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82150d23b8_1_7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82150d23b8_1_7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82150d23b8_1_7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55d16254f0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55d16254f0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82150d23b8_1_6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82150d23b8_1_6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82150d23b8_1_6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82150d23b8_1_6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82150d23b8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82150d23b8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557095241f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557095241f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55e7858a94_0_5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55e7858a94_0_5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557095241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557095241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82150d23b8_1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82150d23b8_1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557095241f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557095241f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82150d23b8_1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82150d23b8_1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82150d23b8_1_5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82150d23b8_1_5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557095241f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557095241f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82150d23b8_1_6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82150d23b8_1_6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TITLE OPENING" type="title">
  <p:cSld name="TITLE">
    <p:bg>
      <p:bgPr>
        <a:gradFill>
          <a:gsLst>
            <a:gs pos="0">
              <a:srgbClr val="88D3CE"/>
            </a:gs>
            <a:gs pos="100000">
              <a:srgbClr val="423864"/>
            </a:gs>
          </a:gsLst>
          <a:lin ang="5400700" scaled="0"/>
        </a:gra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 flipH="1">
            <a:off x="1375550" y="3092475"/>
            <a:ext cx="6393000" cy="6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 flipH="1">
            <a:off x="2750257" y="3636375"/>
            <a:ext cx="3643500" cy="6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12" name="Google Shape;12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3" y="-399756"/>
            <a:ext cx="9144000" cy="43693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SUBTITLE 2">
  <p:cSld name="CUSTOM_6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10800000">
            <a:off x="100" y="1725475"/>
            <a:ext cx="3802725" cy="343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5334325" y="0"/>
            <a:ext cx="3802725" cy="343120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1"/>
          <p:cNvSpPr txBox="1"/>
          <p:nvPr>
            <p:ph type="ctrTitle"/>
          </p:nvPr>
        </p:nvSpPr>
        <p:spPr>
          <a:xfrm>
            <a:off x="1250675" y="1851425"/>
            <a:ext cx="6658800" cy="6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87" name="Google Shape;87;p11"/>
          <p:cNvSpPr txBox="1"/>
          <p:nvPr>
            <p:ph idx="1" type="subTitle"/>
          </p:nvPr>
        </p:nvSpPr>
        <p:spPr>
          <a:xfrm>
            <a:off x="3114750" y="2640476"/>
            <a:ext cx="2930700" cy="65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/>
        </p:txBody>
      </p:sp>
      <p:cxnSp>
        <p:nvCxnSpPr>
          <p:cNvPr id="88" name="Google Shape;88;p11"/>
          <p:cNvCxnSpPr/>
          <p:nvPr/>
        </p:nvCxnSpPr>
        <p:spPr>
          <a:xfrm>
            <a:off x="3681150" y="2571750"/>
            <a:ext cx="17979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2">
  <p:cSld name="CUSTOM_7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2"/>
          <p:cNvSpPr txBox="1"/>
          <p:nvPr>
            <p:ph type="ctrTitle"/>
          </p:nvPr>
        </p:nvSpPr>
        <p:spPr>
          <a:xfrm flipH="1">
            <a:off x="749100" y="500825"/>
            <a:ext cx="8394900" cy="6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91" name="Google Shape;91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6843225" y="0"/>
            <a:ext cx="2300675" cy="207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FOUR COLUMNS">
  <p:cSld name="CUSTOM_7_1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6843225" y="0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3"/>
          <p:cNvSpPr txBox="1"/>
          <p:nvPr>
            <p:ph type="ctrTitle"/>
          </p:nvPr>
        </p:nvSpPr>
        <p:spPr>
          <a:xfrm flipH="1">
            <a:off x="749100" y="507400"/>
            <a:ext cx="8394900" cy="6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95" name="Google Shape;95;p13"/>
          <p:cNvSpPr txBox="1"/>
          <p:nvPr>
            <p:ph idx="2" type="ctrTitle"/>
          </p:nvPr>
        </p:nvSpPr>
        <p:spPr>
          <a:xfrm>
            <a:off x="1690457" y="1908313"/>
            <a:ext cx="26292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96" name="Google Shape;96;p13"/>
          <p:cNvSpPr txBox="1"/>
          <p:nvPr>
            <p:ph idx="1" type="subTitle"/>
          </p:nvPr>
        </p:nvSpPr>
        <p:spPr>
          <a:xfrm>
            <a:off x="2051807" y="2369775"/>
            <a:ext cx="19065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97" name="Google Shape;97;p13"/>
          <p:cNvSpPr txBox="1"/>
          <p:nvPr>
            <p:ph idx="3" type="ctrTitle"/>
          </p:nvPr>
        </p:nvSpPr>
        <p:spPr>
          <a:xfrm>
            <a:off x="1690457" y="3410263"/>
            <a:ext cx="26292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98" name="Google Shape;98;p13"/>
          <p:cNvSpPr txBox="1"/>
          <p:nvPr>
            <p:ph idx="4" type="subTitle"/>
          </p:nvPr>
        </p:nvSpPr>
        <p:spPr>
          <a:xfrm>
            <a:off x="2051807" y="3871725"/>
            <a:ext cx="19065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99" name="Google Shape;99;p13"/>
          <p:cNvSpPr txBox="1"/>
          <p:nvPr>
            <p:ph idx="5" type="ctrTitle"/>
          </p:nvPr>
        </p:nvSpPr>
        <p:spPr>
          <a:xfrm>
            <a:off x="4824357" y="1908313"/>
            <a:ext cx="26292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0" name="Google Shape;100;p13"/>
          <p:cNvSpPr txBox="1"/>
          <p:nvPr>
            <p:ph idx="6" type="subTitle"/>
          </p:nvPr>
        </p:nvSpPr>
        <p:spPr>
          <a:xfrm>
            <a:off x="5185707" y="2369775"/>
            <a:ext cx="19065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1" name="Google Shape;101;p13"/>
          <p:cNvSpPr txBox="1"/>
          <p:nvPr>
            <p:ph idx="7" type="ctrTitle"/>
          </p:nvPr>
        </p:nvSpPr>
        <p:spPr>
          <a:xfrm>
            <a:off x="4824357" y="3410263"/>
            <a:ext cx="26292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2" name="Google Shape;102;p13"/>
          <p:cNvSpPr txBox="1"/>
          <p:nvPr>
            <p:ph idx="8" type="subTitle"/>
          </p:nvPr>
        </p:nvSpPr>
        <p:spPr>
          <a:xfrm>
            <a:off x="5185707" y="3871725"/>
            <a:ext cx="19065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/>
        </p:txBody>
      </p:sp>
      <p:cxnSp>
        <p:nvCxnSpPr>
          <p:cNvPr id="103" name="Google Shape;103;p13"/>
          <p:cNvCxnSpPr/>
          <p:nvPr/>
        </p:nvCxnSpPr>
        <p:spPr>
          <a:xfrm>
            <a:off x="2273400" y="2110663"/>
            <a:ext cx="45972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4" name="Google Shape;104;p13"/>
          <p:cNvCxnSpPr/>
          <p:nvPr/>
        </p:nvCxnSpPr>
        <p:spPr>
          <a:xfrm>
            <a:off x="2273400" y="3627438"/>
            <a:ext cx="45972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ACKGROUND">
  <p:cSld name="CUSTOM_8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SLIDE">
  <p:cSld name="CUSTOM_9">
    <p:bg>
      <p:bgPr>
        <a:noFill/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ABLE OF CONTENTS">
  <p:cSld name="CUSTOM_1">
    <p:bg>
      <p:bgPr>
        <a:gradFill>
          <a:gsLst>
            <a:gs pos="0">
              <a:srgbClr val="88D3CE"/>
            </a:gs>
            <a:gs pos="100000">
              <a:srgbClr val="423864"/>
            </a:gs>
          </a:gsLst>
          <a:lin ang="5400700" scaled="0"/>
        </a:grad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ctrTitle"/>
          </p:nvPr>
        </p:nvSpPr>
        <p:spPr>
          <a:xfrm>
            <a:off x="1690457" y="2040013"/>
            <a:ext cx="26292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5" name="Google Shape;15;p3"/>
          <p:cNvSpPr txBox="1"/>
          <p:nvPr>
            <p:ph idx="1" type="subTitle"/>
          </p:nvPr>
        </p:nvSpPr>
        <p:spPr>
          <a:xfrm>
            <a:off x="2051807" y="2501475"/>
            <a:ext cx="19065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idx="2" type="ctrTitle"/>
          </p:nvPr>
        </p:nvSpPr>
        <p:spPr>
          <a:xfrm>
            <a:off x="1690457" y="3587138"/>
            <a:ext cx="26292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3" type="subTitle"/>
          </p:nvPr>
        </p:nvSpPr>
        <p:spPr>
          <a:xfrm>
            <a:off x="2051807" y="4048600"/>
            <a:ext cx="19065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4" type="ctrTitle"/>
          </p:nvPr>
        </p:nvSpPr>
        <p:spPr>
          <a:xfrm>
            <a:off x="4824357" y="2040013"/>
            <a:ext cx="26292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9" name="Google Shape;19;p3"/>
          <p:cNvSpPr txBox="1"/>
          <p:nvPr>
            <p:ph idx="5" type="subTitle"/>
          </p:nvPr>
        </p:nvSpPr>
        <p:spPr>
          <a:xfrm>
            <a:off x="5185707" y="2501475"/>
            <a:ext cx="19065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6" type="ctrTitle"/>
          </p:nvPr>
        </p:nvSpPr>
        <p:spPr>
          <a:xfrm>
            <a:off x="4824357" y="3587138"/>
            <a:ext cx="26292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1" name="Google Shape;21;p3"/>
          <p:cNvSpPr txBox="1"/>
          <p:nvPr>
            <p:ph idx="7" type="subTitle"/>
          </p:nvPr>
        </p:nvSpPr>
        <p:spPr>
          <a:xfrm>
            <a:off x="5185707" y="4048600"/>
            <a:ext cx="19065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8" type="ctrTitle"/>
          </p:nvPr>
        </p:nvSpPr>
        <p:spPr>
          <a:xfrm>
            <a:off x="1122278" y="401450"/>
            <a:ext cx="68994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3" name="Google Shape;23;p3"/>
          <p:cNvSpPr txBox="1"/>
          <p:nvPr>
            <p:ph hasCustomPrompt="1" idx="9" type="title"/>
          </p:nvPr>
        </p:nvSpPr>
        <p:spPr>
          <a:xfrm>
            <a:off x="2128157" y="1619437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4" name="Google Shape;24;p3"/>
          <p:cNvSpPr txBox="1"/>
          <p:nvPr>
            <p:ph hasCustomPrompt="1" idx="13" type="title"/>
          </p:nvPr>
        </p:nvSpPr>
        <p:spPr>
          <a:xfrm>
            <a:off x="2128157" y="3166562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5" name="Google Shape;25;p3"/>
          <p:cNvSpPr txBox="1"/>
          <p:nvPr>
            <p:ph hasCustomPrompt="1" idx="14" type="title"/>
          </p:nvPr>
        </p:nvSpPr>
        <p:spPr>
          <a:xfrm>
            <a:off x="5262057" y="1619437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6" name="Google Shape;26;p3"/>
          <p:cNvSpPr txBox="1"/>
          <p:nvPr>
            <p:ph hasCustomPrompt="1" idx="15" type="title"/>
          </p:nvPr>
        </p:nvSpPr>
        <p:spPr>
          <a:xfrm>
            <a:off x="5262057" y="3166562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cxnSp>
        <p:nvCxnSpPr>
          <p:cNvPr id="27" name="Google Shape;27;p3"/>
          <p:cNvCxnSpPr/>
          <p:nvPr/>
        </p:nvCxnSpPr>
        <p:spPr>
          <a:xfrm>
            <a:off x="2273400" y="2242363"/>
            <a:ext cx="45972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" name="Google Shape;28;p3"/>
          <p:cNvCxnSpPr/>
          <p:nvPr/>
        </p:nvCxnSpPr>
        <p:spPr>
          <a:xfrm>
            <a:off x="2273400" y="3804313"/>
            <a:ext cx="45972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">
  <p:cSld name="CUSTOM_2_1">
    <p:bg>
      <p:bgPr>
        <a:gradFill>
          <a:gsLst>
            <a:gs pos="0">
              <a:srgbClr val="88D3CE"/>
            </a:gs>
            <a:gs pos="100000">
              <a:srgbClr val="423864"/>
            </a:gs>
          </a:gsLst>
          <a:lin ang="5400700" scaled="0"/>
        </a:gradFill>
      </p:bgPr>
    </p:bg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 txBox="1"/>
          <p:nvPr>
            <p:ph type="ctrTitle"/>
          </p:nvPr>
        </p:nvSpPr>
        <p:spPr>
          <a:xfrm flipH="1">
            <a:off x="-100" y="507400"/>
            <a:ext cx="8394900" cy="6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NUMBERS + TEXT">
  <p:cSld name="CUSTOM_2_1_2">
    <p:bg>
      <p:bgPr>
        <a:gradFill>
          <a:gsLst>
            <a:gs pos="0">
              <a:srgbClr val="88D3CE"/>
            </a:gs>
            <a:gs pos="100000">
              <a:srgbClr val="423864"/>
            </a:gs>
          </a:gsLst>
          <a:lin ang="5400700" scaled="0"/>
        </a:grad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 txBox="1"/>
          <p:nvPr>
            <p:ph type="ctrTitle"/>
          </p:nvPr>
        </p:nvSpPr>
        <p:spPr>
          <a:xfrm flipH="1">
            <a:off x="-100" y="507400"/>
            <a:ext cx="8394900" cy="6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4" name="Google Shape;34;p5"/>
          <p:cNvSpPr/>
          <p:nvPr/>
        </p:nvSpPr>
        <p:spPr>
          <a:xfrm>
            <a:off x="6603225" y="2224175"/>
            <a:ext cx="2058600" cy="902700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         </a:t>
            </a:r>
            <a:endParaRPr/>
          </a:p>
        </p:txBody>
      </p:sp>
      <p:sp>
        <p:nvSpPr>
          <p:cNvPr id="35" name="Google Shape;35;p5"/>
          <p:cNvSpPr txBox="1"/>
          <p:nvPr>
            <p:ph hasCustomPrompt="1" idx="2" type="title"/>
          </p:nvPr>
        </p:nvSpPr>
        <p:spPr>
          <a:xfrm>
            <a:off x="6786025" y="2341875"/>
            <a:ext cx="1692900" cy="453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6" name="Google Shape;36;p5"/>
          <p:cNvSpPr txBox="1"/>
          <p:nvPr>
            <p:ph idx="1" type="subTitle"/>
          </p:nvPr>
        </p:nvSpPr>
        <p:spPr>
          <a:xfrm>
            <a:off x="6679232" y="2759225"/>
            <a:ext cx="19065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7" name="Google Shape;37;p5"/>
          <p:cNvSpPr/>
          <p:nvPr/>
        </p:nvSpPr>
        <p:spPr>
          <a:xfrm>
            <a:off x="4439025" y="2224175"/>
            <a:ext cx="2058600" cy="902700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         </a:t>
            </a:r>
            <a:endParaRPr/>
          </a:p>
        </p:txBody>
      </p:sp>
      <p:sp>
        <p:nvSpPr>
          <p:cNvPr id="38" name="Google Shape;38;p5"/>
          <p:cNvSpPr txBox="1"/>
          <p:nvPr>
            <p:ph hasCustomPrompt="1" idx="3" type="title"/>
          </p:nvPr>
        </p:nvSpPr>
        <p:spPr>
          <a:xfrm>
            <a:off x="4621825" y="2341875"/>
            <a:ext cx="1692900" cy="453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9" name="Google Shape;39;p5"/>
          <p:cNvSpPr txBox="1"/>
          <p:nvPr>
            <p:ph idx="4" type="subTitle"/>
          </p:nvPr>
        </p:nvSpPr>
        <p:spPr>
          <a:xfrm>
            <a:off x="4515032" y="2759225"/>
            <a:ext cx="19065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0" name="Google Shape;40;p5"/>
          <p:cNvSpPr/>
          <p:nvPr/>
        </p:nvSpPr>
        <p:spPr>
          <a:xfrm>
            <a:off x="6603225" y="3249050"/>
            <a:ext cx="2058600" cy="902700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         </a:t>
            </a:r>
            <a:endParaRPr/>
          </a:p>
        </p:txBody>
      </p:sp>
      <p:sp>
        <p:nvSpPr>
          <p:cNvPr id="41" name="Google Shape;41;p5"/>
          <p:cNvSpPr txBox="1"/>
          <p:nvPr>
            <p:ph hasCustomPrompt="1" idx="5" type="title"/>
          </p:nvPr>
        </p:nvSpPr>
        <p:spPr>
          <a:xfrm>
            <a:off x="6786025" y="3366750"/>
            <a:ext cx="1692900" cy="453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2" name="Google Shape;42;p5"/>
          <p:cNvSpPr txBox="1"/>
          <p:nvPr>
            <p:ph idx="6" type="subTitle"/>
          </p:nvPr>
        </p:nvSpPr>
        <p:spPr>
          <a:xfrm>
            <a:off x="6679232" y="3784100"/>
            <a:ext cx="19065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3" name="Google Shape;43;p5"/>
          <p:cNvSpPr/>
          <p:nvPr/>
        </p:nvSpPr>
        <p:spPr>
          <a:xfrm>
            <a:off x="4439025" y="3249050"/>
            <a:ext cx="2058600" cy="902700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         </a:t>
            </a:r>
            <a:endParaRPr/>
          </a:p>
        </p:txBody>
      </p:sp>
      <p:sp>
        <p:nvSpPr>
          <p:cNvPr id="44" name="Google Shape;44;p5"/>
          <p:cNvSpPr txBox="1"/>
          <p:nvPr>
            <p:ph hasCustomPrompt="1" idx="7" type="title"/>
          </p:nvPr>
        </p:nvSpPr>
        <p:spPr>
          <a:xfrm>
            <a:off x="4621825" y="3366750"/>
            <a:ext cx="1692900" cy="453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5" name="Google Shape;45;p5"/>
          <p:cNvSpPr txBox="1"/>
          <p:nvPr>
            <p:ph idx="8" type="subTitle"/>
          </p:nvPr>
        </p:nvSpPr>
        <p:spPr>
          <a:xfrm>
            <a:off x="4515032" y="3784100"/>
            <a:ext cx="19065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6" name="Google Shape;46;p5"/>
          <p:cNvSpPr/>
          <p:nvPr/>
        </p:nvSpPr>
        <p:spPr>
          <a:xfrm>
            <a:off x="1515950" y="1321325"/>
            <a:ext cx="2058600" cy="902700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         </a:t>
            </a:r>
            <a:endParaRPr/>
          </a:p>
        </p:txBody>
      </p:sp>
      <p:sp>
        <p:nvSpPr>
          <p:cNvPr id="47" name="Google Shape;47;p5"/>
          <p:cNvSpPr txBox="1"/>
          <p:nvPr>
            <p:ph hasCustomPrompt="1" idx="9" type="title"/>
          </p:nvPr>
        </p:nvSpPr>
        <p:spPr>
          <a:xfrm>
            <a:off x="1698750" y="1439025"/>
            <a:ext cx="1692900" cy="453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5"/>
          <p:cNvSpPr txBox="1"/>
          <p:nvPr>
            <p:ph idx="13" type="subTitle"/>
          </p:nvPr>
        </p:nvSpPr>
        <p:spPr>
          <a:xfrm>
            <a:off x="1591957" y="1856375"/>
            <a:ext cx="19065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49" name="Google Shape;49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2300675" cy="207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TEXT">
  <p:cSld name="CUSTOM_2_1_1">
    <p:bg>
      <p:bgPr>
        <a:gradFill>
          <a:gsLst>
            <a:gs pos="0">
              <a:srgbClr val="88D3CE"/>
            </a:gs>
            <a:gs pos="100000">
              <a:srgbClr val="423864"/>
            </a:gs>
          </a:gsLst>
          <a:lin ang="5400700" scaled="0"/>
        </a:gra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6"/>
          <p:cNvSpPr txBox="1"/>
          <p:nvPr>
            <p:ph type="ctrTitle"/>
          </p:nvPr>
        </p:nvSpPr>
        <p:spPr>
          <a:xfrm flipH="1">
            <a:off x="355600" y="2236500"/>
            <a:ext cx="3956100" cy="67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3" name="Google Shape;53;p6"/>
          <p:cNvSpPr txBox="1"/>
          <p:nvPr>
            <p:ph idx="1" type="subTitle"/>
          </p:nvPr>
        </p:nvSpPr>
        <p:spPr>
          <a:xfrm>
            <a:off x="4837607" y="2387850"/>
            <a:ext cx="1906500" cy="36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54" name="Google Shape;54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6843325" y="3067600"/>
            <a:ext cx="2300675" cy="2075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5" name="Google Shape;55;p6"/>
          <p:cNvCxnSpPr/>
          <p:nvPr/>
        </p:nvCxnSpPr>
        <p:spPr>
          <a:xfrm>
            <a:off x="4572000" y="1228200"/>
            <a:ext cx="0" cy="26871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TEXT">
  <p:cSld name="CUSTOM_2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7"/>
          <p:cNvSpPr txBox="1"/>
          <p:nvPr>
            <p:ph idx="1" type="subTitle"/>
          </p:nvPr>
        </p:nvSpPr>
        <p:spPr>
          <a:xfrm>
            <a:off x="1397425" y="2809300"/>
            <a:ext cx="3012600" cy="174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58" name="Google Shape;58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5334325" y="1725475"/>
            <a:ext cx="3802725" cy="3431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9" name="Google Shape;59;p7"/>
          <p:cNvCxnSpPr/>
          <p:nvPr/>
        </p:nvCxnSpPr>
        <p:spPr>
          <a:xfrm>
            <a:off x="3444375" y="2693550"/>
            <a:ext cx="17979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0" name="Google Shape;60;p7"/>
          <p:cNvSpPr txBox="1"/>
          <p:nvPr>
            <p:ph type="ctrTitle"/>
          </p:nvPr>
        </p:nvSpPr>
        <p:spPr>
          <a:xfrm flipH="1">
            <a:off x="2714084" y="1890188"/>
            <a:ext cx="3956100" cy="6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778">
          <p15:clr>
            <a:srgbClr val="FA7B17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HREE COLUMNS">
  <p:cSld name="CUSTOM_3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6843225" y="0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8"/>
          <p:cNvSpPr txBox="1"/>
          <p:nvPr>
            <p:ph type="ctrTitle"/>
          </p:nvPr>
        </p:nvSpPr>
        <p:spPr>
          <a:xfrm>
            <a:off x="749100" y="507400"/>
            <a:ext cx="8394900" cy="6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64" name="Google Shape;64;p8"/>
          <p:cNvSpPr txBox="1"/>
          <p:nvPr>
            <p:ph idx="2" type="ctrTitle"/>
          </p:nvPr>
        </p:nvSpPr>
        <p:spPr>
          <a:xfrm>
            <a:off x="2750155" y="1802125"/>
            <a:ext cx="15702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65" name="Google Shape;65;p8"/>
          <p:cNvSpPr txBox="1"/>
          <p:nvPr>
            <p:ph idx="1" type="subTitle"/>
          </p:nvPr>
        </p:nvSpPr>
        <p:spPr>
          <a:xfrm>
            <a:off x="2750119" y="2263575"/>
            <a:ext cx="15702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66" name="Google Shape;66;p8"/>
          <p:cNvSpPr txBox="1"/>
          <p:nvPr>
            <p:ph idx="3" type="ctrTitle"/>
          </p:nvPr>
        </p:nvSpPr>
        <p:spPr>
          <a:xfrm>
            <a:off x="4800201" y="1802125"/>
            <a:ext cx="15702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67" name="Google Shape;67;p8"/>
          <p:cNvSpPr txBox="1"/>
          <p:nvPr>
            <p:ph idx="4" type="subTitle"/>
          </p:nvPr>
        </p:nvSpPr>
        <p:spPr>
          <a:xfrm>
            <a:off x="4800165" y="2263575"/>
            <a:ext cx="15702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68" name="Google Shape;68;p8"/>
          <p:cNvSpPr txBox="1"/>
          <p:nvPr>
            <p:ph idx="5" type="ctrTitle"/>
          </p:nvPr>
        </p:nvSpPr>
        <p:spPr>
          <a:xfrm>
            <a:off x="3794948" y="3600050"/>
            <a:ext cx="15702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69" name="Google Shape;69;p8"/>
          <p:cNvSpPr txBox="1"/>
          <p:nvPr>
            <p:ph idx="6" type="subTitle"/>
          </p:nvPr>
        </p:nvSpPr>
        <p:spPr>
          <a:xfrm>
            <a:off x="3753025" y="4061500"/>
            <a:ext cx="16539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SUBTITLE">
  <p:cSld name="CUSTOM_4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0" y="0"/>
            <a:ext cx="3802725" cy="343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5334325" y="1725475"/>
            <a:ext cx="3802725" cy="343120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9"/>
          <p:cNvSpPr txBox="1"/>
          <p:nvPr>
            <p:ph type="ctrTitle"/>
          </p:nvPr>
        </p:nvSpPr>
        <p:spPr>
          <a:xfrm>
            <a:off x="1250675" y="1851425"/>
            <a:ext cx="6658800" cy="6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74" name="Google Shape;74;p9"/>
          <p:cNvSpPr txBox="1"/>
          <p:nvPr>
            <p:ph idx="1" type="subTitle"/>
          </p:nvPr>
        </p:nvSpPr>
        <p:spPr>
          <a:xfrm>
            <a:off x="3114750" y="2640476"/>
            <a:ext cx="2930700" cy="65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/>
        </p:txBody>
      </p:sp>
      <p:cxnSp>
        <p:nvCxnSpPr>
          <p:cNvPr id="75" name="Google Shape;75;p9"/>
          <p:cNvCxnSpPr/>
          <p:nvPr/>
        </p:nvCxnSpPr>
        <p:spPr>
          <a:xfrm>
            <a:off x="3681150" y="2571750"/>
            <a:ext cx="17979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LUMNS">
  <p:cSld name="CUSTOM_5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0"/>
          <p:cNvSpPr txBox="1"/>
          <p:nvPr>
            <p:ph idx="1" type="subTitle"/>
          </p:nvPr>
        </p:nvSpPr>
        <p:spPr>
          <a:xfrm>
            <a:off x="2336855" y="2792539"/>
            <a:ext cx="2085600" cy="48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78" name="Google Shape;78;p10"/>
          <p:cNvSpPr txBox="1"/>
          <p:nvPr>
            <p:ph idx="2" type="subTitle"/>
          </p:nvPr>
        </p:nvSpPr>
        <p:spPr>
          <a:xfrm>
            <a:off x="4721655" y="2806554"/>
            <a:ext cx="2085600" cy="48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79" name="Google Shape;79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0"/>
          <p:cNvSpPr txBox="1"/>
          <p:nvPr>
            <p:ph type="ctrTitle"/>
          </p:nvPr>
        </p:nvSpPr>
        <p:spPr>
          <a:xfrm flipH="1">
            <a:off x="4721600" y="507400"/>
            <a:ext cx="3673200" cy="6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81" name="Google Shape;81;p10"/>
          <p:cNvSpPr txBox="1"/>
          <p:nvPr>
            <p:ph idx="3" type="ctrTitle"/>
          </p:nvPr>
        </p:nvSpPr>
        <p:spPr>
          <a:xfrm>
            <a:off x="2229313" y="2712600"/>
            <a:ext cx="2300700" cy="26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82" name="Google Shape;82;p10"/>
          <p:cNvSpPr txBox="1"/>
          <p:nvPr>
            <p:ph idx="4" type="ctrTitle"/>
          </p:nvPr>
        </p:nvSpPr>
        <p:spPr>
          <a:xfrm>
            <a:off x="4572000" y="2712600"/>
            <a:ext cx="2384700" cy="26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gradFill>
          <a:gsLst>
            <a:gs pos="0">
              <a:srgbClr val="88D3CE"/>
            </a:gs>
            <a:gs pos="100000">
              <a:srgbClr val="423864"/>
            </a:gs>
          </a:gsLst>
          <a:lin ang="5400700" scaled="0"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Squada One"/>
              <a:buNone/>
              <a:defRPr sz="28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Condensed Light"/>
              <a:buChar char="●"/>
              <a:defRPr sz="180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○"/>
              <a:defRPr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■"/>
              <a:defRPr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●"/>
              <a:defRPr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○"/>
              <a:defRPr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■"/>
              <a:defRPr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●"/>
              <a:defRPr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○"/>
              <a:defRPr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Roboto Condensed Light"/>
              <a:buChar char="■"/>
              <a:defRPr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/>
        </p:txBody>
      </p:sp>
      <p:pic>
        <p:nvPicPr>
          <p:cNvPr id="8" name="Google Shape;8;p1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623438" y="0"/>
            <a:ext cx="7897132" cy="5143501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Relationship Id="rId4" Type="http://schemas.openxmlformats.org/officeDocument/2006/relationships/hyperlink" Target="https://public.tableau.com/views/TotalPtsVsPPG/PTSvsPPG?:language=en&amp;:display_count=y&amp;publish=yes&amp;:origin=viz_share_link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0.png"/><Relationship Id="rId4" Type="http://schemas.openxmlformats.org/officeDocument/2006/relationships/image" Target="../media/image2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5.png"/><Relationship Id="rId4" Type="http://schemas.openxmlformats.org/officeDocument/2006/relationships/image" Target="../media/image21.png"/><Relationship Id="rId5" Type="http://schemas.openxmlformats.org/officeDocument/2006/relationships/image" Target="../media/image1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plotly.com/~songyuan89/8/" TargetMode="External"/><Relationship Id="rId4" Type="http://schemas.openxmlformats.org/officeDocument/2006/relationships/image" Target="../media/image1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www.basketball-reference.com/about/glossary.html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www.reddit.com/r/nba/comments/1aexwv/players_that_caused_nba_rule_changes/" TargetMode="External"/><Relationship Id="rId4" Type="http://schemas.openxmlformats.org/officeDocument/2006/relationships/hyperlink" Target="http://archive.nba.com/analysis/rules_history.html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88D3CE"/>
            </a:gs>
            <a:gs pos="100000">
              <a:srgbClr val="423864"/>
            </a:gs>
          </a:gsLst>
          <a:lin ang="5400012" scaled="0"/>
        </a:grad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6"/>
          <p:cNvSpPr txBox="1"/>
          <p:nvPr>
            <p:ph type="ctrTitle"/>
          </p:nvPr>
        </p:nvSpPr>
        <p:spPr>
          <a:xfrm flipH="1">
            <a:off x="1375550" y="3092475"/>
            <a:ext cx="6393000" cy="6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4900">
                <a:solidFill>
                  <a:srgbClr val="000000"/>
                </a:solidFill>
              </a:rPr>
              <a:t>CAPSTONE PROJECT:         NBA PLAYER ANALYSIS &amp; Hall Of Famer Predictions</a:t>
            </a:r>
            <a:endParaRPr sz="4900">
              <a:solidFill>
                <a:srgbClr val="000000"/>
              </a:solidFill>
            </a:endParaRPr>
          </a:p>
        </p:txBody>
      </p:sp>
      <p:sp>
        <p:nvSpPr>
          <p:cNvPr id="112" name="Google Shape;112;p16"/>
          <p:cNvSpPr txBox="1"/>
          <p:nvPr>
            <p:ph idx="1" type="subTitle"/>
          </p:nvPr>
        </p:nvSpPr>
        <p:spPr>
          <a:xfrm flipH="1">
            <a:off x="2750257" y="3733700"/>
            <a:ext cx="3643500" cy="6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General Assembly DSI 14</a:t>
            </a:r>
            <a:endParaRPr b="1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June 29, 2020</a:t>
            </a:r>
            <a:endParaRPr b="1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Chan Song Yuan</a:t>
            </a:r>
            <a:endParaRPr b="1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5"/>
          <p:cNvSpPr txBox="1"/>
          <p:nvPr>
            <p:ph type="ctrTitle"/>
          </p:nvPr>
        </p:nvSpPr>
        <p:spPr>
          <a:xfrm>
            <a:off x="1332625" y="212075"/>
            <a:ext cx="6658800" cy="6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Scoring Efficiency vs Total Points</a:t>
            </a:r>
            <a:endParaRPr/>
          </a:p>
        </p:txBody>
      </p:sp>
      <p:pic>
        <p:nvPicPr>
          <p:cNvPr id="222" name="Google Shape;22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7400" y="835175"/>
            <a:ext cx="5891474" cy="3956126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25"/>
          <p:cNvSpPr txBox="1"/>
          <p:nvPr/>
        </p:nvSpPr>
        <p:spPr>
          <a:xfrm>
            <a:off x="397875" y="2035550"/>
            <a:ext cx="1229400" cy="5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24" name="Google Shape;224;p25"/>
          <p:cNvSpPr txBox="1"/>
          <p:nvPr/>
        </p:nvSpPr>
        <p:spPr>
          <a:xfrm>
            <a:off x="4201500" y="4765075"/>
            <a:ext cx="741000" cy="4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 u="sng">
                <a:solidFill>
                  <a:srgbClr val="FFFF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  <a:hlinkClick r:id="rId4"/>
              </a:rPr>
              <a:t>Tableau Link</a:t>
            </a:r>
            <a:endParaRPr sz="900">
              <a:solidFill>
                <a:srgbClr val="FFFF00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6"/>
          <p:cNvSpPr txBox="1"/>
          <p:nvPr>
            <p:ph type="ctrTitle"/>
          </p:nvPr>
        </p:nvSpPr>
        <p:spPr>
          <a:xfrm>
            <a:off x="1332625" y="212075"/>
            <a:ext cx="6658800" cy="6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All Time Efficient Assistant</a:t>
            </a:r>
            <a:endParaRPr/>
          </a:p>
        </p:txBody>
      </p:sp>
      <p:pic>
        <p:nvPicPr>
          <p:cNvPr id="230" name="Google Shape;23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1450" y="855925"/>
            <a:ext cx="6034324" cy="4022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94075" y="882575"/>
            <a:ext cx="1859650" cy="3956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7"/>
          <p:cNvSpPr txBox="1"/>
          <p:nvPr>
            <p:ph type="ctrTitle"/>
          </p:nvPr>
        </p:nvSpPr>
        <p:spPr>
          <a:xfrm>
            <a:off x="1332625" y="212075"/>
            <a:ext cx="6658800" cy="6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900"/>
              <a:t>Player Scoring Peak Age On Different </a:t>
            </a:r>
            <a:r>
              <a:rPr lang="es" sz="2900"/>
              <a:t>Position</a:t>
            </a:r>
            <a:endParaRPr sz="2900"/>
          </a:p>
        </p:txBody>
      </p:sp>
      <p:pic>
        <p:nvPicPr>
          <p:cNvPr id="237" name="Google Shape;23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5675" y="832475"/>
            <a:ext cx="8171725" cy="3995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8"/>
          <p:cNvSpPr txBox="1"/>
          <p:nvPr>
            <p:ph type="ctrTitle"/>
          </p:nvPr>
        </p:nvSpPr>
        <p:spPr>
          <a:xfrm>
            <a:off x="1332625" y="212075"/>
            <a:ext cx="6658800" cy="6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900">
                <a:solidFill>
                  <a:schemeClr val="dk2"/>
                </a:solidFill>
              </a:rPr>
              <a:t>Player Assist Peak Age On Different Position</a:t>
            </a:r>
            <a:endParaRPr/>
          </a:p>
        </p:txBody>
      </p:sp>
      <p:pic>
        <p:nvPicPr>
          <p:cNvPr id="243" name="Google Shape;24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500" y="821700"/>
            <a:ext cx="8145150" cy="405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9"/>
          <p:cNvSpPr txBox="1"/>
          <p:nvPr>
            <p:ph type="ctrTitle"/>
          </p:nvPr>
        </p:nvSpPr>
        <p:spPr>
          <a:xfrm>
            <a:off x="1332625" y="212075"/>
            <a:ext cx="6658800" cy="6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900">
                <a:solidFill>
                  <a:schemeClr val="dk2"/>
                </a:solidFill>
              </a:rPr>
              <a:t>Player Rebound Peak Age On Different Position</a:t>
            </a:r>
            <a:endParaRPr sz="2900">
              <a:solidFill>
                <a:schemeClr val="dk2"/>
              </a:solidFill>
            </a:endParaRPr>
          </a:p>
        </p:txBody>
      </p:sp>
      <p:pic>
        <p:nvPicPr>
          <p:cNvPr id="249" name="Google Shape;24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500" y="821700"/>
            <a:ext cx="8145149" cy="39612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0"/>
          <p:cNvSpPr txBox="1"/>
          <p:nvPr>
            <p:ph type="ctrTitle"/>
          </p:nvPr>
        </p:nvSpPr>
        <p:spPr>
          <a:xfrm>
            <a:off x="1332625" y="212075"/>
            <a:ext cx="6658800" cy="6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900">
                <a:solidFill>
                  <a:schemeClr val="dk2"/>
                </a:solidFill>
              </a:rPr>
              <a:t>Player Steal Peak Age On Different Position</a:t>
            </a:r>
            <a:endParaRPr/>
          </a:p>
        </p:txBody>
      </p:sp>
      <p:pic>
        <p:nvPicPr>
          <p:cNvPr id="255" name="Google Shape;25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500" y="821700"/>
            <a:ext cx="8145151" cy="399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1"/>
          <p:cNvSpPr txBox="1"/>
          <p:nvPr>
            <p:ph type="ctrTitle"/>
          </p:nvPr>
        </p:nvSpPr>
        <p:spPr>
          <a:xfrm>
            <a:off x="1332625" y="212075"/>
            <a:ext cx="6658800" cy="6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900">
                <a:solidFill>
                  <a:schemeClr val="dk2"/>
                </a:solidFill>
              </a:rPr>
              <a:t>Player Blocking Peak Age On Different Position</a:t>
            </a:r>
            <a:endParaRPr/>
          </a:p>
        </p:txBody>
      </p:sp>
      <p:pic>
        <p:nvPicPr>
          <p:cNvPr id="261" name="Google Shape;26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8550" y="821700"/>
            <a:ext cx="8145150" cy="399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2"/>
          <p:cNvSpPr txBox="1"/>
          <p:nvPr>
            <p:ph type="ctrTitle"/>
          </p:nvPr>
        </p:nvSpPr>
        <p:spPr>
          <a:xfrm>
            <a:off x="1332625" y="-113850"/>
            <a:ext cx="6658800" cy="6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900">
                <a:solidFill>
                  <a:schemeClr val="dk2"/>
                </a:solidFill>
              </a:rPr>
              <a:t>Correlations Heatmap</a:t>
            </a:r>
            <a:endParaRPr/>
          </a:p>
        </p:txBody>
      </p:sp>
      <p:pic>
        <p:nvPicPr>
          <p:cNvPr id="267" name="Google Shape;26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47100" y="525900"/>
            <a:ext cx="2357278" cy="449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32"/>
          <p:cNvPicPr preferRelativeResize="0"/>
          <p:nvPr/>
        </p:nvPicPr>
        <p:blipFill rotWithShape="1">
          <a:blip r:embed="rId4">
            <a:alphaModFix/>
          </a:blip>
          <a:srcRect b="3447" l="22941" r="17778" t="11424"/>
          <a:stretch/>
        </p:blipFill>
        <p:spPr>
          <a:xfrm>
            <a:off x="756750" y="525900"/>
            <a:ext cx="5215001" cy="4493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3"/>
          <p:cNvSpPr txBox="1"/>
          <p:nvPr>
            <p:ph type="ctrTitle"/>
          </p:nvPr>
        </p:nvSpPr>
        <p:spPr>
          <a:xfrm>
            <a:off x="1250675" y="1851425"/>
            <a:ext cx="6658800" cy="6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MODELING AND RESULT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4"/>
          <p:cNvSpPr txBox="1"/>
          <p:nvPr>
            <p:ph type="ctrTitle"/>
          </p:nvPr>
        </p:nvSpPr>
        <p:spPr>
          <a:xfrm>
            <a:off x="1250675" y="1851425"/>
            <a:ext cx="6658800" cy="6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MODELING AND RESULT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88D3CE"/>
            </a:gs>
            <a:gs pos="100000">
              <a:srgbClr val="423864"/>
            </a:gs>
          </a:gsLst>
          <a:lin ang="5400012" scaled="0"/>
        </a:grad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7"/>
          <p:cNvSpPr txBox="1"/>
          <p:nvPr>
            <p:ph idx="8" type="ctrTitle"/>
          </p:nvPr>
        </p:nvSpPr>
        <p:spPr>
          <a:xfrm>
            <a:off x="1122278" y="401450"/>
            <a:ext cx="68994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TABLE OF CONTENTS</a:t>
            </a:r>
            <a:endParaRPr/>
          </a:p>
        </p:txBody>
      </p:sp>
      <p:sp>
        <p:nvSpPr>
          <p:cNvPr id="118" name="Google Shape;118;p17"/>
          <p:cNvSpPr txBox="1"/>
          <p:nvPr>
            <p:ph type="ctrTitle"/>
          </p:nvPr>
        </p:nvSpPr>
        <p:spPr>
          <a:xfrm>
            <a:off x="1690457" y="2040013"/>
            <a:ext cx="26292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PROBLEM STATEMENT</a:t>
            </a:r>
            <a:endParaRPr/>
          </a:p>
        </p:txBody>
      </p:sp>
      <p:sp>
        <p:nvSpPr>
          <p:cNvPr id="119" name="Google Shape;119;p17"/>
          <p:cNvSpPr txBox="1"/>
          <p:nvPr>
            <p:ph idx="1" type="subTitle"/>
          </p:nvPr>
        </p:nvSpPr>
        <p:spPr>
          <a:xfrm>
            <a:off x="2051807" y="2501475"/>
            <a:ext cx="19065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Problem statement for the Capstone Project</a:t>
            </a:r>
            <a:endParaRPr/>
          </a:p>
        </p:txBody>
      </p:sp>
      <p:sp>
        <p:nvSpPr>
          <p:cNvPr id="120" name="Google Shape;120;p17"/>
          <p:cNvSpPr txBox="1"/>
          <p:nvPr>
            <p:ph idx="9" type="title"/>
          </p:nvPr>
        </p:nvSpPr>
        <p:spPr>
          <a:xfrm>
            <a:off x="2128157" y="1619437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01</a:t>
            </a:r>
            <a:endParaRPr/>
          </a:p>
        </p:txBody>
      </p:sp>
      <p:sp>
        <p:nvSpPr>
          <p:cNvPr id="121" name="Google Shape;121;p17"/>
          <p:cNvSpPr txBox="1"/>
          <p:nvPr>
            <p:ph idx="2" type="ctrTitle"/>
          </p:nvPr>
        </p:nvSpPr>
        <p:spPr>
          <a:xfrm>
            <a:off x="1690457" y="3587138"/>
            <a:ext cx="26292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MODELING AND RESULT</a:t>
            </a:r>
            <a:endParaRPr/>
          </a:p>
        </p:txBody>
      </p:sp>
      <p:sp>
        <p:nvSpPr>
          <p:cNvPr id="122" name="Google Shape;122;p17"/>
          <p:cNvSpPr txBox="1"/>
          <p:nvPr>
            <p:ph idx="3" type="subTitle"/>
          </p:nvPr>
        </p:nvSpPr>
        <p:spPr>
          <a:xfrm>
            <a:off x="2051807" y="4048600"/>
            <a:ext cx="19065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The modeling selections with best parameters and results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	</a:t>
            </a:r>
            <a:endParaRPr/>
          </a:p>
        </p:txBody>
      </p:sp>
      <p:sp>
        <p:nvSpPr>
          <p:cNvPr id="123" name="Google Shape;123;p17"/>
          <p:cNvSpPr txBox="1"/>
          <p:nvPr>
            <p:ph idx="13" type="title"/>
          </p:nvPr>
        </p:nvSpPr>
        <p:spPr>
          <a:xfrm>
            <a:off x="2128157" y="3166562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03</a:t>
            </a:r>
            <a:endParaRPr/>
          </a:p>
        </p:txBody>
      </p:sp>
      <p:sp>
        <p:nvSpPr>
          <p:cNvPr id="124" name="Google Shape;124;p17"/>
          <p:cNvSpPr txBox="1"/>
          <p:nvPr>
            <p:ph idx="4" type="ctrTitle"/>
          </p:nvPr>
        </p:nvSpPr>
        <p:spPr>
          <a:xfrm>
            <a:off x="4824357" y="2040013"/>
            <a:ext cx="26292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EXPLORATORY DATA ANALYSIS</a:t>
            </a:r>
            <a:endParaRPr/>
          </a:p>
        </p:txBody>
      </p:sp>
      <p:sp>
        <p:nvSpPr>
          <p:cNvPr id="125" name="Google Shape;125;p17"/>
          <p:cNvSpPr txBox="1"/>
          <p:nvPr>
            <p:ph idx="5" type="subTitle"/>
          </p:nvPr>
        </p:nvSpPr>
        <p:spPr>
          <a:xfrm>
            <a:off x="5185707" y="2501475"/>
            <a:ext cx="19065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What data set obtained, EDA to decide the features to apply in to the modeling</a:t>
            </a:r>
            <a:endParaRPr/>
          </a:p>
        </p:txBody>
      </p:sp>
      <p:sp>
        <p:nvSpPr>
          <p:cNvPr id="126" name="Google Shape;126;p17"/>
          <p:cNvSpPr txBox="1"/>
          <p:nvPr>
            <p:ph idx="14" type="title"/>
          </p:nvPr>
        </p:nvSpPr>
        <p:spPr>
          <a:xfrm>
            <a:off x="5262057" y="1619437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02</a:t>
            </a:r>
            <a:endParaRPr/>
          </a:p>
        </p:txBody>
      </p:sp>
      <p:sp>
        <p:nvSpPr>
          <p:cNvPr id="127" name="Google Shape;127;p17"/>
          <p:cNvSpPr txBox="1"/>
          <p:nvPr>
            <p:ph idx="6" type="ctrTitle"/>
          </p:nvPr>
        </p:nvSpPr>
        <p:spPr>
          <a:xfrm>
            <a:off x="4824357" y="3587138"/>
            <a:ext cx="26292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CONCLUSIONS &amp; RECOMMENDATION</a:t>
            </a:r>
            <a:endParaRPr/>
          </a:p>
        </p:txBody>
      </p:sp>
      <p:sp>
        <p:nvSpPr>
          <p:cNvPr id="128" name="Google Shape;128;p17"/>
          <p:cNvSpPr txBox="1"/>
          <p:nvPr>
            <p:ph idx="7" type="subTitle"/>
          </p:nvPr>
        </p:nvSpPr>
        <p:spPr>
          <a:xfrm>
            <a:off x="5185707" y="4048600"/>
            <a:ext cx="19065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17"/>
          <p:cNvSpPr txBox="1"/>
          <p:nvPr>
            <p:ph idx="15" type="title"/>
          </p:nvPr>
        </p:nvSpPr>
        <p:spPr>
          <a:xfrm>
            <a:off x="5262057" y="3166562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04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5"/>
          <p:cNvSpPr txBox="1"/>
          <p:nvPr>
            <p:ph type="ctrTitle"/>
          </p:nvPr>
        </p:nvSpPr>
        <p:spPr>
          <a:xfrm>
            <a:off x="1353100" y="0"/>
            <a:ext cx="6658800" cy="6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900">
                <a:solidFill>
                  <a:schemeClr val="dk2"/>
                </a:solidFill>
              </a:rPr>
              <a:t>Modeling Analysis</a:t>
            </a:r>
            <a:endParaRPr/>
          </a:p>
        </p:txBody>
      </p:sp>
      <p:pic>
        <p:nvPicPr>
          <p:cNvPr id="284" name="Google Shape;28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1200" y="636950"/>
            <a:ext cx="1776125" cy="446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23575" y="670500"/>
            <a:ext cx="1927775" cy="4435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27600" y="611325"/>
            <a:ext cx="1747602" cy="4469400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35"/>
          <p:cNvSpPr txBox="1"/>
          <p:nvPr/>
        </p:nvSpPr>
        <p:spPr>
          <a:xfrm>
            <a:off x="151975" y="1046800"/>
            <a:ext cx="906900" cy="24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Roboto Condensed"/>
                <a:ea typeface="Roboto Condensed"/>
                <a:cs typeface="Roboto Condensed"/>
                <a:sym typeface="Roboto Condensed"/>
              </a:rPr>
              <a:t>Random Forest Classifier</a:t>
            </a:r>
            <a:endParaRPr b="1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Roboto Condensed"/>
                <a:ea typeface="Roboto Condensed"/>
                <a:cs typeface="Roboto Condensed"/>
                <a:sym typeface="Roboto Condensed"/>
              </a:rPr>
              <a:t>Train Score : 0.9105</a:t>
            </a:r>
            <a:endParaRPr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88" name="Google Shape;288;p35"/>
          <p:cNvSpPr txBox="1"/>
          <p:nvPr/>
        </p:nvSpPr>
        <p:spPr>
          <a:xfrm>
            <a:off x="2999075" y="1046800"/>
            <a:ext cx="906900" cy="24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Roboto Condensed"/>
                <a:ea typeface="Roboto Condensed"/>
                <a:cs typeface="Roboto Condensed"/>
                <a:sym typeface="Roboto Condensed"/>
              </a:rPr>
              <a:t>AdaBoost Classifier</a:t>
            </a:r>
            <a:endParaRPr b="1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Roboto Condensed"/>
                <a:ea typeface="Roboto Condensed"/>
                <a:cs typeface="Roboto Condensed"/>
                <a:sym typeface="Roboto Condensed"/>
              </a:rPr>
              <a:t>Train Score : 1.0</a:t>
            </a:r>
            <a:endParaRPr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89" name="Google Shape;289;p35"/>
          <p:cNvSpPr txBox="1"/>
          <p:nvPr/>
        </p:nvSpPr>
        <p:spPr>
          <a:xfrm>
            <a:off x="6047075" y="1046800"/>
            <a:ext cx="906900" cy="24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Roboto Condensed"/>
                <a:ea typeface="Roboto Condensed"/>
                <a:cs typeface="Roboto Condensed"/>
                <a:sym typeface="Roboto Condensed"/>
              </a:rPr>
              <a:t>XGBoost Classifier</a:t>
            </a:r>
            <a:endParaRPr b="1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Roboto Condensed"/>
                <a:ea typeface="Roboto Condensed"/>
                <a:cs typeface="Roboto Condensed"/>
                <a:sym typeface="Roboto Condensed"/>
              </a:rPr>
              <a:t>Train Score : 1.0</a:t>
            </a:r>
            <a:endParaRPr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6"/>
          <p:cNvSpPr txBox="1"/>
          <p:nvPr>
            <p:ph type="ctrTitle"/>
          </p:nvPr>
        </p:nvSpPr>
        <p:spPr>
          <a:xfrm>
            <a:off x="1332625" y="114750"/>
            <a:ext cx="6658800" cy="6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900">
                <a:solidFill>
                  <a:schemeClr val="dk2"/>
                </a:solidFill>
              </a:rPr>
              <a:t>Modeling Analysis</a:t>
            </a:r>
            <a:endParaRPr/>
          </a:p>
        </p:txBody>
      </p:sp>
      <p:graphicFrame>
        <p:nvGraphicFramePr>
          <p:cNvPr id="295" name="Google Shape;295;p36"/>
          <p:cNvGraphicFramePr/>
          <p:nvPr/>
        </p:nvGraphicFramePr>
        <p:xfrm>
          <a:off x="581300" y="1028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{A3513E93-E97E-44F6-A0D9-47E7429261E3}</a:tableStyleId>
              </a:tblPr>
              <a:tblGrid>
                <a:gridCol w="1342775"/>
                <a:gridCol w="2931800"/>
                <a:gridCol w="1446375"/>
                <a:gridCol w="2374075"/>
              </a:tblGrid>
              <a:tr h="1037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100">
                          <a:solidFill>
                            <a:srgbClr val="FFFFFF"/>
                          </a:solidFill>
                        </a:rPr>
                        <a:t>MODELS</a:t>
                      </a:r>
                      <a:endParaRPr b="1" sz="11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100">
                          <a:solidFill>
                            <a:srgbClr val="FFFFFF"/>
                          </a:solidFill>
                        </a:rPr>
                        <a:t>BEST PARAMS</a:t>
                      </a:r>
                      <a:endParaRPr b="1" sz="11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100">
                          <a:solidFill>
                            <a:srgbClr val="FFFFFF"/>
                          </a:solidFill>
                        </a:rPr>
                        <a:t>Train Score</a:t>
                      </a:r>
                      <a:endParaRPr b="1" sz="11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100">
                          <a:solidFill>
                            <a:srgbClr val="FFFFFF"/>
                          </a:solidFill>
                        </a:rPr>
                        <a:t>Results Analysis</a:t>
                      </a:r>
                      <a:endParaRPr b="1" sz="11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</a:tr>
              <a:tr h="952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000">
                          <a:solidFill>
                            <a:srgbClr val="FFFFFF"/>
                          </a:solidFill>
                        </a:rPr>
                        <a:t>Random Forest</a:t>
                      </a:r>
                      <a:endParaRPr b="1" sz="10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000">
                          <a:solidFill>
                            <a:srgbClr val="999999"/>
                          </a:solidFill>
                        </a:rPr>
                        <a:t>'rf__max_depth': 2, 'rf__max_leaf_nodes': 3, 'rf__min_samples_leaf': 1, 'rf__n_estimators': 10000</a:t>
                      </a:r>
                      <a:endParaRPr b="1" sz="1000">
                        <a:solidFill>
                          <a:srgbClr val="999999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000">
                          <a:solidFill>
                            <a:srgbClr val="999999"/>
                          </a:solidFill>
                        </a:rPr>
                        <a:t>0.9105</a:t>
                      </a:r>
                      <a:endParaRPr b="1" sz="1000">
                        <a:solidFill>
                          <a:srgbClr val="999999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000">
                          <a:solidFill>
                            <a:srgbClr val="999999"/>
                          </a:solidFill>
                        </a:rPr>
                        <a:t>The train score is lower but the results seems acceptable, but by comparing with XGBoost Classifier model, the probability results is lower.</a:t>
                      </a:r>
                      <a:endParaRPr b="1" sz="1000">
                        <a:solidFill>
                          <a:srgbClr val="999999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725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000">
                          <a:solidFill>
                            <a:srgbClr val="FFFFFF"/>
                          </a:solidFill>
                        </a:rPr>
                        <a:t>AdaBoost</a:t>
                      </a:r>
                      <a:endParaRPr b="1" sz="10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000">
                          <a:solidFill>
                            <a:srgbClr val="999999"/>
                          </a:solidFill>
                        </a:rPr>
                        <a:t>'ada__learning_rate': 0.7, 'ada__n_estimators': 10000	</a:t>
                      </a:r>
                      <a:endParaRPr b="1" sz="1000">
                        <a:solidFill>
                          <a:srgbClr val="999999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000">
                          <a:solidFill>
                            <a:srgbClr val="999999"/>
                          </a:solidFill>
                        </a:rPr>
                        <a:t>1.0</a:t>
                      </a:r>
                      <a:endParaRPr b="1" sz="1000">
                        <a:solidFill>
                          <a:srgbClr val="999999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000">
                          <a:solidFill>
                            <a:srgbClr val="999999"/>
                          </a:solidFill>
                        </a:rPr>
                        <a:t>Even though the train score is 1.0, but the probability were lower than 0.7</a:t>
                      </a:r>
                      <a:endParaRPr b="1" sz="1000">
                        <a:solidFill>
                          <a:srgbClr val="999999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768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000">
                          <a:solidFill>
                            <a:srgbClr val="FFFFFF"/>
                          </a:solidFill>
                        </a:rPr>
                        <a:t>XGBoost</a:t>
                      </a:r>
                      <a:endParaRPr b="1" sz="10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000">
                          <a:solidFill>
                            <a:srgbClr val="999999"/>
                          </a:solidFill>
                        </a:rPr>
                        <a:t>eval_metric = ‘auc’, scale_pos_weight = 0.4, 'xg__learning_rate': 0.6</a:t>
                      </a:r>
                      <a:endParaRPr b="1" sz="1000">
                        <a:solidFill>
                          <a:srgbClr val="999999"/>
                        </a:solidFill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000">
                          <a:solidFill>
                            <a:srgbClr val="999999"/>
                          </a:solidFill>
                        </a:rPr>
                        <a:t>1.0</a:t>
                      </a:r>
                      <a:endParaRPr b="1" sz="1000">
                        <a:solidFill>
                          <a:srgbClr val="999999"/>
                        </a:solidFill>
                      </a:endParaRPr>
                    </a:p>
                  </a:txBody>
                  <a:tcPr marT="91425" marB="91425" marR="91425" marL="91425" anchor="ctr"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000">
                          <a:solidFill>
                            <a:srgbClr val="999999"/>
                          </a:solidFill>
                        </a:rPr>
                        <a:t>The train score is 1.0 and comparing the results, the probability by XGBoost Classifications seems perform better than other 2 models</a:t>
                      </a:r>
                      <a:endParaRPr b="1" sz="1000">
                        <a:solidFill>
                          <a:srgbClr val="999999"/>
                        </a:solidFill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7"/>
          <p:cNvSpPr txBox="1"/>
          <p:nvPr>
            <p:ph type="ctrTitle"/>
          </p:nvPr>
        </p:nvSpPr>
        <p:spPr>
          <a:xfrm flipH="1">
            <a:off x="749100" y="500825"/>
            <a:ext cx="8394900" cy="6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37"/>
          <p:cNvSpPr txBox="1"/>
          <p:nvPr/>
        </p:nvSpPr>
        <p:spPr>
          <a:xfrm>
            <a:off x="2720050" y="4468975"/>
            <a:ext cx="2631900" cy="4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chemeClr val="hlink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  <a:hlinkClick r:id="rId3"/>
              </a:rPr>
              <a:t>https://plotly.com/~songyuan89/8/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pic>
        <p:nvPicPr>
          <p:cNvPr id="302" name="Google Shape;302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2225" y="301500"/>
            <a:ext cx="8867926" cy="4223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8"/>
          <p:cNvSpPr txBox="1"/>
          <p:nvPr>
            <p:ph type="ctrTitle"/>
          </p:nvPr>
        </p:nvSpPr>
        <p:spPr>
          <a:xfrm flipH="1">
            <a:off x="2714084" y="1890188"/>
            <a:ext cx="3956100" cy="6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CONCLUSIONS</a:t>
            </a:r>
            <a:endParaRPr/>
          </a:p>
        </p:txBody>
      </p:sp>
      <p:sp>
        <p:nvSpPr>
          <p:cNvPr id="308" name="Google Shape;308;p38"/>
          <p:cNvSpPr txBox="1"/>
          <p:nvPr/>
        </p:nvSpPr>
        <p:spPr>
          <a:xfrm>
            <a:off x="1012650" y="2891075"/>
            <a:ext cx="4139400" cy="18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9"/>
          <p:cNvSpPr txBox="1"/>
          <p:nvPr>
            <p:ph type="ctrTitle"/>
          </p:nvPr>
        </p:nvSpPr>
        <p:spPr>
          <a:xfrm flipH="1">
            <a:off x="1375550" y="3092475"/>
            <a:ext cx="6393000" cy="6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THANKS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8"/>
          <p:cNvSpPr txBox="1"/>
          <p:nvPr>
            <p:ph idx="1" type="subTitle"/>
          </p:nvPr>
        </p:nvSpPr>
        <p:spPr>
          <a:xfrm>
            <a:off x="4852975" y="1033500"/>
            <a:ext cx="2747100" cy="307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For this capstone project, I want to predict which NBA players will have higher probability to get nominated as Hall Of Fame in the near future.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s"/>
              <a:t>Which features in the data sets to be chosen ?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s"/>
              <a:t>Player performance ?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s"/>
              <a:t>Regressions / Classifications?</a:t>
            </a:r>
            <a:endParaRPr/>
          </a:p>
        </p:txBody>
      </p:sp>
      <p:sp>
        <p:nvSpPr>
          <p:cNvPr id="135" name="Google Shape;135;p18"/>
          <p:cNvSpPr txBox="1"/>
          <p:nvPr>
            <p:ph type="ctrTitle"/>
          </p:nvPr>
        </p:nvSpPr>
        <p:spPr>
          <a:xfrm flipH="1">
            <a:off x="355600" y="2236500"/>
            <a:ext cx="3956100" cy="67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Problem Statement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9"/>
          <p:cNvSpPr txBox="1"/>
          <p:nvPr>
            <p:ph type="ctrTitle"/>
          </p:nvPr>
        </p:nvSpPr>
        <p:spPr>
          <a:xfrm>
            <a:off x="1250675" y="1851425"/>
            <a:ext cx="6658800" cy="6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EXPLORATORY DATA ANALYSIS</a:t>
            </a:r>
            <a:endParaRPr/>
          </a:p>
        </p:txBody>
      </p:sp>
      <p:sp>
        <p:nvSpPr>
          <p:cNvPr id="141" name="Google Shape;141;p19"/>
          <p:cNvSpPr txBox="1"/>
          <p:nvPr>
            <p:ph idx="1" type="subTitle"/>
          </p:nvPr>
        </p:nvSpPr>
        <p:spPr>
          <a:xfrm>
            <a:off x="3114750" y="2640474"/>
            <a:ext cx="2930700" cy="13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EDA helps to identify which features had higher importance for Hall Of Famer Predictions. Some analysis on players performance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0"/>
          <p:cNvSpPr/>
          <p:nvPr/>
        </p:nvSpPr>
        <p:spPr>
          <a:xfrm rot="5400000">
            <a:off x="2534502" y="1219730"/>
            <a:ext cx="2001410" cy="1795550"/>
          </a:xfrm>
          <a:prstGeom prst="flowChartPreparation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b="50%" l="50%" r="50%" t="50%"/>
            </a:path>
            <a:tileRect/>
          </a:gra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20"/>
          <p:cNvSpPr/>
          <p:nvPr/>
        </p:nvSpPr>
        <p:spPr>
          <a:xfrm rot="5400000">
            <a:off x="4584549" y="1219730"/>
            <a:ext cx="2001410" cy="1795550"/>
          </a:xfrm>
          <a:prstGeom prst="flowChartPreparation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b="50%" l="50%" r="50%" t="50%"/>
            </a:path>
            <a:tileRect/>
          </a:gra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20"/>
          <p:cNvSpPr txBox="1"/>
          <p:nvPr>
            <p:ph type="ctrTitle"/>
          </p:nvPr>
        </p:nvSpPr>
        <p:spPr>
          <a:xfrm>
            <a:off x="749100" y="507400"/>
            <a:ext cx="2973000" cy="6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Data Sets</a:t>
            </a:r>
            <a:endParaRPr/>
          </a:p>
        </p:txBody>
      </p:sp>
      <p:sp>
        <p:nvSpPr>
          <p:cNvPr id="149" name="Google Shape;149;p20"/>
          <p:cNvSpPr txBox="1"/>
          <p:nvPr>
            <p:ph idx="2" type="ctrTitle"/>
          </p:nvPr>
        </p:nvSpPr>
        <p:spPr>
          <a:xfrm>
            <a:off x="2704055" y="1177900"/>
            <a:ext cx="15702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Seasons_Stats</a:t>
            </a:r>
            <a:endParaRPr/>
          </a:p>
        </p:txBody>
      </p:sp>
      <p:sp>
        <p:nvSpPr>
          <p:cNvPr id="150" name="Google Shape;150;p20"/>
          <p:cNvSpPr txBox="1"/>
          <p:nvPr>
            <p:ph idx="1" type="subTitle"/>
          </p:nvPr>
        </p:nvSpPr>
        <p:spPr>
          <a:xfrm>
            <a:off x="2451575" y="1755700"/>
            <a:ext cx="1944900" cy="97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es"/>
              <a:t>Shape : 24691 x 53</a:t>
            </a:r>
            <a:endParaRPr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es"/>
              <a:t>Players stats recorded in yearly manner</a:t>
            </a:r>
            <a:endParaRPr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es" u="sng">
                <a:solidFill>
                  <a:schemeClr val="hlink"/>
                </a:solidFill>
                <a:hlinkClick r:id="rId3"/>
              </a:rPr>
              <a:t>Glossary</a:t>
            </a:r>
            <a:r>
              <a:rPr lang="es"/>
              <a:t> as reference for each feature in the data set,</a:t>
            </a:r>
            <a:endParaRPr/>
          </a:p>
        </p:txBody>
      </p:sp>
      <p:sp>
        <p:nvSpPr>
          <p:cNvPr id="151" name="Google Shape;151;p20"/>
          <p:cNvSpPr txBox="1"/>
          <p:nvPr>
            <p:ph idx="2" type="ctrTitle"/>
          </p:nvPr>
        </p:nvSpPr>
        <p:spPr>
          <a:xfrm>
            <a:off x="4800143" y="1177900"/>
            <a:ext cx="15702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player_data</a:t>
            </a:r>
            <a:endParaRPr/>
          </a:p>
        </p:txBody>
      </p:sp>
      <p:sp>
        <p:nvSpPr>
          <p:cNvPr id="152" name="Google Shape;152;p20"/>
          <p:cNvSpPr/>
          <p:nvPr/>
        </p:nvSpPr>
        <p:spPr>
          <a:xfrm rot="5400000">
            <a:off x="3566127" y="3010605"/>
            <a:ext cx="2001410" cy="1795550"/>
          </a:xfrm>
          <a:prstGeom prst="flowChartPreparation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b="50%" l="50%" r="50%" t="50%"/>
            </a:path>
            <a:tileRect/>
          </a:gra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20"/>
          <p:cNvSpPr txBox="1"/>
          <p:nvPr>
            <p:ph idx="2" type="ctrTitle"/>
          </p:nvPr>
        </p:nvSpPr>
        <p:spPr>
          <a:xfrm>
            <a:off x="3735680" y="2968775"/>
            <a:ext cx="15702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Players</a:t>
            </a:r>
            <a:endParaRPr/>
          </a:p>
        </p:txBody>
      </p:sp>
      <p:sp>
        <p:nvSpPr>
          <p:cNvPr id="154" name="Google Shape;154;p20"/>
          <p:cNvSpPr txBox="1"/>
          <p:nvPr>
            <p:ph idx="1" type="subTitle"/>
          </p:nvPr>
        </p:nvSpPr>
        <p:spPr>
          <a:xfrm>
            <a:off x="4612800" y="1755700"/>
            <a:ext cx="1944900" cy="97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es"/>
              <a:t>Shape : 4550 x 9</a:t>
            </a:r>
            <a:endParaRPr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es"/>
              <a:t>Players positions, height, weight</a:t>
            </a:r>
            <a:endParaRPr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es"/>
              <a:t>Birthdate, college, year start, year end</a:t>
            </a:r>
            <a:endParaRPr/>
          </a:p>
        </p:txBody>
      </p:sp>
      <p:sp>
        <p:nvSpPr>
          <p:cNvPr id="155" name="Google Shape;155;p20"/>
          <p:cNvSpPr txBox="1"/>
          <p:nvPr>
            <p:ph idx="1" type="subTitle"/>
          </p:nvPr>
        </p:nvSpPr>
        <p:spPr>
          <a:xfrm>
            <a:off x="3548325" y="3485975"/>
            <a:ext cx="1944900" cy="97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es"/>
              <a:t>Shape : 3921 x 8</a:t>
            </a:r>
            <a:endParaRPr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es"/>
              <a:t>Players height, weight</a:t>
            </a:r>
            <a:endParaRPr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es"/>
              <a:t>Birthdate, college, year born, birth city, birth state</a:t>
            </a:r>
            <a:endParaRPr/>
          </a:p>
        </p:txBody>
      </p:sp>
      <p:sp>
        <p:nvSpPr>
          <p:cNvPr id="156" name="Google Shape;156;p20"/>
          <p:cNvSpPr/>
          <p:nvPr/>
        </p:nvSpPr>
        <p:spPr>
          <a:xfrm rot="5400000">
            <a:off x="2534502" y="1219730"/>
            <a:ext cx="2001410" cy="1795550"/>
          </a:xfrm>
          <a:prstGeom prst="flowChartPreparation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b="50%" l="50%" r="50%" t="50%"/>
            </a:path>
            <a:tileRect/>
          </a:gradFill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F0000"/>
              </a:highlight>
            </a:endParaRPr>
          </a:p>
        </p:txBody>
      </p:sp>
      <p:sp>
        <p:nvSpPr>
          <p:cNvPr id="157" name="Google Shape;157;p20"/>
          <p:cNvSpPr txBox="1"/>
          <p:nvPr>
            <p:ph idx="1" type="subTitle"/>
          </p:nvPr>
        </p:nvSpPr>
        <p:spPr>
          <a:xfrm>
            <a:off x="213450" y="1441275"/>
            <a:ext cx="2021700" cy="21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es"/>
              <a:t>Data sets which obtained from Kaggle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es"/>
              <a:t>The kaggle user scraped the data from Basketball Reference.com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es"/>
              <a:t>Data available from year 1950 - 2017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1"/>
          <p:cNvSpPr txBox="1"/>
          <p:nvPr>
            <p:ph type="ctrTitle"/>
          </p:nvPr>
        </p:nvSpPr>
        <p:spPr>
          <a:xfrm>
            <a:off x="749100" y="753325"/>
            <a:ext cx="8394900" cy="6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Some Notable Rules Change Due To Player Dominance</a:t>
            </a:r>
            <a:endParaRPr/>
          </a:p>
        </p:txBody>
      </p:sp>
      <p:grpSp>
        <p:nvGrpSpPr>
          <p:cNvPr id="163" name="Google Shape;163;p21"/>
          <p:cNvGrpSpPr/>
          <p:nvPr/>
        </p:nvGrpSpPr>
        <p:grpSpPr>
          <a:xfrm>
            <a:off x="0" y="2295575"/>
            <a:ext cx="2286000" cy="2847950"/>
            <a:chOff x="0" y="2295575"/>
            <a:chExt cx="2286000" cy="2847950"/>
          </a:xfrm>
        </p:grpSpPr>
        <p:grpSp>
          <p:nvGrpSpPr>
            <p:cNvPr id="164" name="Google Shape;164;p21"/>
            <p:cNvGrpSpPr/>
            <p:nvPr/>
          </p:nvGrpSpPr>
          <p:grpSpPr>
            <a:xfrm>
              <a:off x="0" y="2295575"/>
              <a:ext cx="2286000" cy="2847950"/>
              <a:chOff x="0" y="2295575"/>
              <a:chExt cx="2286000" cy="2847950"/>
            </a:xfrm>
          </p:grpSpPr>
          <p:sp>
            <p:nvSpPr>
              <p:cNvPr id="165" name="Google Shape;165;p21"/>
              <p:cNvSpPr/>
              <p:nvPr/>
            </p:nvSpPr>
            <p:spPr>
              <a:xfrm>
                <a:off x="0" y="2823925"/>
                <a:ext cx="2286000" cy="2319600"/>
              </a:xfrm>
              <a:prstGeom prst="rect">
                <a:avLst/>
              </a:prstGeom>
              <a:solidFill>
                <a:srgbClr val="1155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21"/>
              <p:cNvSpPr/>
              <p:nvPr/>
            </p:nvSpPr>
            <p:spPr>
              <a:xfrm>
                <a:off x="0" y="2295575"/>
                <a:ext cx="2286000" cy="53700"/>
              </a:xfrm>
              <a:prstGeom prst="rect">
                <a:avLst/>
              </a:prstGeom>
              <a:solidFill>
                <a:srgbClr val="3D85C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67" name="Google Shape;167;p21"/>
            <p:cNvSpPr txBox="1"/>
            <p:nvPr/>
          </p:nvSpPr>
          <p:spPr>
            <a:xfrm>
              <a:off x="216300" y="3050050"/>
              <a:ext cx="1853400" cy="797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24 Seconds shot clock and penalty free throw introduced </a:t>
              </a:r>
              <a:endParaRPr b="1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8" name="Google Shape;168;p21"/>
            <p:cNvSpPr txBox="1"/>
            <p:nvPr/>
          </p:nvSpPr>
          <p:spPr>
            <a:xfrm>
              <a:off x="216300" y="3896950"/>
              <a:ext cx="1853400" cy="99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s" sz="9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This is prevent the trailing team to foul deliberately </a:t>
              </a:r>
              <a:endParaRPr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169" name="Google Shape;169;p21"/>
            <p:cNvCxnSpPr/>
            <p:nvPr/>
          </p:nvCxnSpPr>
          <p:spPr>
            <a:xfrm>
              <a:off x="2286000" y="2295575"/>
              <a:ext cx="0" cy="2837400"/>
            </a:xfrm>
            <a:prstGeom prst="straightConnector1">
              <a:avLst/>
            </a:prstGeom>
            <a:noFill/>
            <a:ln cap="flat" cmpd="sng" w="9525">
              <a:solidFill>
                <a:srgbClr val="83E3D9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170" name="Google Shape;170;p21"/>
          <p:cNvGrpSpPr/>
          <p:nvPr/>
        </p:nvGrpSpPr>
        <p:grpSpPr>
          <a:xfrm>
            <a:off x="2286000" y="2295575"/>
            <a:ext cx="2286000" cy="2847950"/>
            <a:chOff x="0" y="2295575"/>
            <a:chExt cx="2286000" cy="2847950"/>
          </a:xfrm>
        </p:grpSpPr>
        <p:grpSp>
          <p:nvGrpSpPr>
            <p:cNvPr id="171" name="Google Shape;171;p21"/>
            <p:cNvGrpSpPr/>
            <p:nvPr/>
          </p:nvGrpSpPr>
          <p:grpSpPr>
            <a:xfrm>
              <a:off x="0" y="2295575"/>
              <a:ext cx="2286000" cy="2847950"/>
              <a:chOff x="0" y="2295575"/>
              <a:chExt cx="2286000" cy="2847950"/>
            </a:xfrm>
          </p:grpSpPr>
          <p:sp>
            <p:nvSpPr>
              <p:cNvPr id="172" name="Google Shape;172;p21"/>
              <p:cNvSpPr/>
              <p:nvPr/>
            </p:nvSpPr>
            <p:spPr>
              <a:xfrm>
                <a:off x="0" y="2823925"/>
                <a:ext cx="2286000" cy="2319600"/>
              </a:xfrm>
              <a:prstGeom prst="rect">
                <a:avLst/>
              </a:prstGeom>
              <a:solidFill>
                <a:srgbClr val="1155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21"/>
              <p:cNvSpPr/>
              <p:nvPr/>
            </p:nvSpPr>
            <p:spPr>
              <a:xfrm>
                <a:off x="0" y="2295575"/>
                <a:ext cx="2286000" cy="53700"/>
              </a:xfrm>
              <a:prstGeom prst="rect">
                <a:avLst/>
              </a:prstGeom>
              <a:solidFill>
                <a:srgbClr val="3D85C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74" name="Google Shape;174;p21"/>
            <p:cNvSpPr txBox="1"/>
            <p:nvPr/>
          </p:nvSpPr>
          <p:spPr>
            <a:xfrm>
              <a:off x="216291" y="2441107"/>
              <a:ext cx="871200" cy="26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s" sz="1000">
                  <a:latin typeface="Roboto"/>
                  <a:ea typeface="Roboto"/>
                  <a:cs typeface="Roboto"/>
                  <a:sym typeface="Roboto"/>
                </a:rPr>
                <a:t>1964-65</a:t>
              </a:r>
              <a:endParaRPr sz="10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75" name="Google Shape;175;p21"/>
            <p:cNvSpPr txBox="1"/>
            <p:nvPr/>
          </p:nvSpPr>
          <p:spPr>
            <a:xfrm>
              <a:off x="216300" y="3050050"/>
              <a:ext cx="1853400" cy="797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Free Throw Line moved from 12 to 16 feet, forbid to cross free throw line when perform FT</a:t>
              </a:r>
              <a:endParaRPr b="1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76" name="Google Shape;176;p21"/>
            <p:cNvSpPr txBox="1"/>
            <p:nvPr/>
          </p:nvSpPr>
          <p:spPr>
            <a:xfrm>
              <a:off x="216300" y="4095250"/>
              <a:ext cx="1853400" cy="797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s" sz="9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Wilt would throw it against the backboard for dunks</a:t>
              </a:r>
              <a:endParaRPr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177" name="Google Shape;177;p21"/>
            <p:cNvCxnSpPr/>
            <p:nvPr/>
          </p:nvCxnSpPr>
          <p:spPr>
            <a:xfrm>
              <a:off x="2286000" y="2295575"/>
              <a:ext cx="0" cy="2837400"/>
            </a:xfrm>
            <a:prstGeom prst="straightConnector1">
              <a:avLst/>
            </a:prstGeom>
            <a:noFill/>
            <a:ln cap="flat" cmpd="sng" w="9525">
              <a:solidFill>
                <a:srgbClr val="83E3D9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178" name="Google Shape;178;p21"/>
          <p:cNvGrpSpPr/>
          <p:nvPr/>
        </p:nvGrpSpPr>
        <p:grpSpPr>
          <a:xfrm>
            <a:off x="4572000" y="2295575"/>
            <a:ext cx="2286000" cy="2847950"/>
            <a:chOff x="0" y="2295575"/>
            <a:chExt cx="2286000" cy="2847950"/>
          </a:xfrm>
        </p:grpSpPr>
        <p:grpSp>
          <p:nvGrpSpPr>
            <p:cNvPr id="179" name="Google Shape;179;p21"/>
            <p:cNvGrpSpPr/>
            <p:nvPr/>
          </p:nvGrpSpPr>
          <p:grpSpPr>
            <a:xfrm>
              <a:off x="0" y="2295575"/>
              <a:ext cx="2286000" cy="2847950"/>
              <a:chOff x="0" y="2295575"/>
              <a:chExt cx="2286000" cy="2847950"/>
            </a:xfrm>
          </p:grpSpPr>
          <p:sp>
            <p:nvSpPr>
              <p:cNvPr id="180" name="Google Shape;180;p21"/>
              <p:cNvSpPr/>
              <p:nvPr/>
            </p:nvSpPr>
            <p:spPr>
              <a:xfrm>
                <a:off x="0" y="2823925"/>
                <a:ext cx="2286000" cy="2319600"/>
              </a:xfrm>
              <a:prstGeom prst="rect">
                <a:avLst/>
              </a:prstGeom>
              <a:solidFill>
                <a:srgbClr val="1155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21"/>
              <p:cNvSpPr/>
              <p:nvPr/>
            </p:nvSpPr>
            <p:spPr>
              <a:xfrm>
                <a:off x="0" y="2295575"/>
                <a:ext cx="2286000" cy="53700"/>
              </a:xfrm>
              <a:prstGeom prst="rect">
                <a:avLst/>
              </a:prstGeom>
              <a:solidFill>
                <a:srgbClr val="3D85C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82" name="Google Shape;182;p21"/>
            <p:cNvSpPr txBox="1"/>
            <p:nvPr/>
          </p:nvSpPr>
          <p:spPr>
            <a:xfrm>
              <a:off x="216291" y="2441107"/>
              <a:ext cx="871200" cy="26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s" sz="1000">
                  <a:latin typeface="Roboto"/>
                  <a:ea typeface="Roboto"/>
                  <a:cs typeface="Roboto"/>
                  <a:sym typeface="Roboto"/>
                </a:rPr>
                <a:t>2000-2001</a:t>
              </a:r>
              <a:endParaRPr sz="10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83" name="Google Shape;183;p21"/>
            <p:cNvSpPr txBox="1"/>
            <p:nvPr/>
          </p:nvSpPr>
          <p:spPr>
            <a:xfrm>
              <a:off x="216300" y="3050050"/>
              <a:ext cx="1853400" cy="797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The Booty Rule / Mark Jackson Rule (5 seconds violations)</a:t>
              </a:r>
              <a:endParaRPr b="1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84" name="Google Shape;184;p21"/>
            <p:cNvSpPr txBox="1"/>
            <p:nvPr/>
          </p:nvSpPr>
          <p:spPr>
            <a:xfrm>
              <a:off x="216300" y="3827300"/>
              <a:ext cx="1853400" cy="121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s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Offensive player with the ball and not facing-up starts dribbling below the free throw line extended while being closely guarded or starts dribbling outside and then penetrates below the free throw line extended while being closely guarded</a:t>
              </a:r>
              <a:endParaRPr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185" name="Google Shape;185;p21"/>
            <p:cNvCxnSpPr/>
            <p:nvPr/>
          </p:nvCxnSpPr>
          <p:spPr>
            <a:xfrm>
              <a:off x="2286000" y="2295575"/>
              <a:ext cx="0" cy="2837400"/>
            </a:xfrm>
            <a:prstGeom prst="straightConnector1">
              <a:avLst/>
            </a:prstGeom>
            <a:noFill/>
            <a:ln cap="flat" cmpd="sng" w="9525">
              <a:solidFill>
                <a:srgbClr val="83E3D9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186" name="Google Shape;186;p21"/>
          <p:cNvGrpSpPr/>
          <p:nvPr/>
        </p:nvGrpSpPr>
        <p:grpSpPr>
          <a:xfrm>
            <a:off x="6858000" y="2295575"/>
            <a:ext cx="2286000" cy="2847950"/>
            <a:chOff x="0" y="2295575"/>
            <a:chExt cx="2286000" cy="2847950"/>
          </a:xfrm>
        </p:grpSpPr>
        <p:grpSp>
          <p:nvGrpSpPr>
            <p:cNvPr id="187" name="Google Shape;187;p21"/>
            <p:cNvGrpSpPr/>
            <p:nvPr/>
          </p:nvGrpSpPr>
          <p:grpSpPr>
            <a:xfrm>
              <a:off x="0" y="2295575"/>
              <a:ext cx="2286000" cy="2847950"/>
              <a:chOff x="0" y="2295575"/>
              <a:chExt cx="2286000" cy="2847950"/>
            </a:xfrm>
          </p:grpSpPr>
          <p:sp>
            <p:nvSpPr>
              <p:cNvPr id="188" name="Google Shape;188;p21"/>
              <p:cNvSpPr/>
              <p:nvPr/>
            </p:nvSpPr>
            <p:spPr>
              <a:xfrm>
                <a:off x="0" y="2823925"/>
                <a:ext cx="2286000" cy="2319600"/>
              </a:xfrm>
              <a:prstGeom prst="rect">
                <a:avLst/>
              </a:prstGeom>
              <a:solidFill>
                <a:srgbClr val="1155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" name="Google Shape;189;p21"/>
              <p:cNvSpPr/>
              <p:nvPr/>
            </p:nvSpPr>
            <p:spPr>
              <a:xfrm>
                <a:off x="0" y="2295575"/>
                <a:ext cx="2286000" cy="53700"/>
              </a:xfrm>
              <a:prstGeom prst="rect">
                <a:avLst/>
              </a:prstGeom>
              <a:solidFill>
                <a:srgbClr val="3D85C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90" name="Google Shape;190;p21"/>
            <p:cNvSpPr txBox="1"/>
            <p:nvPr/>
          </p:nvSpPr>
          <p:spPr>
            <a:xfrm>
              <a:off x="216291" y="2441107"/>
              <a:ext cx="871200" cy="26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s" sz="1000">
                  <a:latin typeface="Roboto"/>
                  <a:ea typeface="Roboto"/>
                  <a:cs typeface="Roboto"/>
                  <a:sym typeface="Roboto"/>
                </a:rPr>
                <a:t>2001 - 2002</a:t>
              </a:r>
              <a:endParaRPr sz="10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91" name="Google Shape;191;p21"/>
            <p:cNvSpPr txBox="1"/>
            <p:nvPr/>
          </p:nvSpPr>
          <p:spPr>
            <a:xfrm>
              <a:off x="216300" y="3050050"/>
              <a:ext cx="1853400" cy="797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The Defensive 3-Second Rule</a:t>
              </a:r>
              <a:endParaRPr b="1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92" name="Google Shape;192;p21"/>
            <p:cNvSpPr txBox="1"/>
            <p:nvPr/>
          </p:nvSpPr>
          <p:spPr>
            <a:xfrm>
              <a:off x="216300" y="3896950"/>
              <a:ext cx="1853400" cy="99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s" sz="9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Defence player not allowed to stay in the restricted area for more than 3 seconds. (Shaquille O’Neal dominace) </a:t>
              </a:r>
              <a:endParaRPr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193" name="Google Shape;193;p21"/>
            <p:cNvCxnSpPr/>
            <p:nvPr/>
          </p:nvCxnSpPr>
          <p:spPr>
            <a:xfrm>
              <a:off x="2286000" y="2295575"/>
              <a:ext cx="0" cy="2837400"/>
            </a:xfrm>
            <a:prstGeom prst="straightConnector1">
              <a:avLst/>
            </a:prstGeom>
            <a:noFill/>
            <a:ln cap="flat" cmpd="sng" w="9525">
              <a:solidFill>
                <a:srgbClr val="83E3D9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sp>
        <p:nvSpPr>
          <p:cNvPr id="194" name="Google Shape;194;p21"/>
          <p:cNvSpPr txBox="1"/>
          <p:nvPr/>
        </p:nvSpPr>
        <p:spPr>
          <a:xfrm>
            <a:off x="216291" y="2441107"/>
            <a:ext cx="871200" cy="2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000">
                <a:latin typeface="Roboto"/>
                <a:ea typeface="Roboto"/>
                <a:cs typeface="Roboto"/>
                <a:sym typeface="Roboto"/>
              </a:rPr>
              <a:t>1954-1955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5" name="Google Shape;195;p21"/>
          <p:cNvSpPr txBox="1"/>
          <p:nvPr/>
        </p:nvSpPr>
        <p:spPr>
          <a:xfrm>
            <a:off x="7184600" y="1928025"/>
            <a:ext cx="6813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chemeClr val="hlink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  <a:hlinkClick r:id="rId3"/>
              </a:rPr>
              <a:t>Reddit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96" name="Google Shape;196;p21"/>
          <p:cNvSpPr txBox="1"/>
          <p:nvPr/>
        </p:nvSpPr>
        <p:spPr>
          <a:xfrm>
            <a:off x="7865900" y="1943325"/>
            <a:ext cx="1097700" cy="3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chemeClr val="hlink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  <a:hlinkClick r:id="rId4"/>
              </a:rPr>
              <a:t>Nba Archive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775" y="640350"/>
            <a:ext cx="6147200" cy="4053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2"/>
          <p:cNvSpPr txBox="1"/>
          <p:nvPr/>
        </p:nvSpPr>
        <p:spPr>
          <a:xfrm>
            <a:off x="6320075" y="739425"/>
            <a:ext cx="2730300" cy="39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3550"/>
              <a:t>“</a:t>
            </a:r>
            <a:r>
              <a:rPr i="1" lang="es" sz="1350"/>
              <a:t>Just remember Michael. When you played, they changed the rules to make it easier for you to dominate. When I played, they changed the rules to make it harder for me</a:t>
            </a:r>
            <a:endParaRPr i="1" sz="13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3550"/>
              <a:t>”</a:t>
            </a:r>
            <a:endParaRPr i="1" sz="355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i="1" lang="es"/>
              <a:t>Wilt Chamberlain</a:t>
            </a:r>
            <a:endParaRPr i="1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3"/>
          <p:cNvSpPr txBox="1"/>
          <p:nvPr>
            <p:ph type="ctrTitle"/>
          </p:nvPr>
        </p:nvSpPr>
        <p:spPr>
          <a:xfrm>
            <a:off x="1332625" y="212075"/>
            <a:ext cx="6658800" cy="6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All Time Scorers</a:t>
            </a:r>
            <a:endParaRPr/>
          </a:p>
        </p:txBody>
      </p:sp>
      <p:pic>
        <p:nvPicPr>
          <p:cNvPr id="208" name="Google Shape;20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1450" y="855925"/>
            <a:ext cx="6049849" cy="4022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85174" y="873725"/>
            <a:ext cx="2111300" cy="3956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4"/>
          <p:cNvSpPr txBox="1"/>
          <p:nvPr>
            <p:ph type="ctrTitle"/>
          </p:nvPr>
        </p:nvSpPr>
        <p:spPr>
          <a:xfrm>
            <a:off x="1332625" y="212075"/>
            <a:ext cx="6658800" cy="6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All Time Efficient Scorers</a:t>
            </a:r>
            <a:endParaRPr/>
          </a:p>
        </p:txBody>
      </p:sp>
      <p:pic>
        <p:nvPicPr>
          <p:cNvPr id="215" name="Google Shape;21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1450" y="855925"/>
            <a:ext cx="6034324" cy="4022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85175" y="882575"/>
            <a:ext cx="2111300" cy="3956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ch Startup by Slidesgo">
  <a:themeElements>
    <a:clrScheme name="Simple Light">
      <a:dk1>
        <a:srgbClr val="88D3CE"/>
      </a:dk1>
      <a:lt1>
        <a:srgbClr val="423864"/>
      </a:lt1>
      <a:dk2>
        <a:srgbClr val="FFFFFF"/>
      </a:dk2>
      <a:lt2>
        <a:srgbClr val="EFEFEF"/>
      </a:lt2>
      <a:accent1>
        <a:srgbClr val="D9D9D9"/>
      </a:accent1>
      <a:accent2>
        <a:srgbClr val="CCCCCC"/>
      </a:accent2>
      <a:accent3>
        <a:srgbClr val="78909C"/>
      </a:accent3>
      <a:accent4>
        <a:srgbClr val="C0FFFA"/>
      </a:accent4>
      <a:accent5>
        <a:srgbClr val="88D3CE"/>
      </a:accent5>
      <a:accent6>
        <a:srgbClr val="423864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